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2" r:id="rId3"/>
    <p:sldMasterId id="2147483692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9" r:id="rId6"/>
    <p:sldId id="262" r:id="rId7"/>
    <p:sldId id="264" r:id="rId8"/>
    <p:sldId id="265" r:id="rId9"/>
    <p:sldId id="263" r:id="rId10"/>
    <p:sldId id="261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456"/>
    <a:srgbClr val="269E47"/>
    <a:srgbClr val="008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700" autoAdjust="0"/>
  </p:normalViewPr>
  <p:slideViewPr>
    <p:cSldViewPr>
      <p:cViewPr varScale="1">
        <p:scale>
          <a:sx n="70" d="100"/>
          <a:sy n="70" d="100"/>
        </p:scale>
        <p:origin x="3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itycr.local\users\u_finance\hjs9052\Reporting\Analysis\FY21\June\CIP%2009072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11781898241931"/>
          <c:y val="4.9006939201093024E-2"/>
          <c:w val="0.82412819450200314"/>
          <c:h val="0.430960020038988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Sheet1!$B$85</c:f>
              <c:strCache>
                <c:ptCount val="1"/>
                <c:pt idx="0">
                  <c:v> Actual Expenses as of June </c:v>
                </c:pt>
              </c:strCache>
            </c:strRef>
          </c:tx>
          <c:spPr>
            <a:solidFill>
              <a:srgbClr val="F6BB1C"/>
            </a:solidFill>
            <a:ln w="25400">
              <a:noFill/>
            </a:ln>
          </c:spPr>
          <c:invertIfNegative val="0"/>
          <c:cat>
            <c:strRef>
              <c:f>Sheet1!$A$86:$A$102</c:f>
              <c:strCache>
                <c:ptCount val="17"/>
                <c:pt idx="0">
                  <c:v>Streets</c:v>
                </c:pt>
                <c:pt idx="1">
                  <c:v>Bridges, Signals, Trails, Downtown, Riverwall</c:v>
                </c:pt>
                <c:pt idx="2">
                  <c:v>Flood Control System</c:v>
                </c:pt>
                <c:pt idx="3">
                  <c:v>Parks &amp; Recreation</c:v>
                </c:pt>
                <c:pt idx="4">
                  <c:v>Public Safety</c:v>
                </c:pt>
                <c:pt idx="5">
                  <c:v>Library</c:v>
                </c:pt>
                <c:pt idx="6">
                  <c:v>Facilities</c:v>
                </c:pt>
                <c:pt idx="7">
                  <c:v>ConnectCR</c:v>
                </c:pt>
                <c:pt idx="8">
                  <c:v>Water Pollution Control</c:v>
                </c:pt>
                <c:pt idx="9">
                  <c:v>Water</c:v>
                </c:pt>
                <c:pt idx="10">
                  <c:v>Storm Water</c:v>
                </c:pt>
                <c:pt idx="11">
                  <c:v>Sanitary Sewer</c:v>
                </c:pt>
                <c:pt idx="12">
                  <c:v>Transit</c:v>
                </c:pt>
                <c:pt idx="13">
                  <c:v>Golf</c:v>
                </c:pt>
                <c:pt idx="14">
                  <c:v>Entertainment Venues (Ice Arena, Paramount, Alliant Powerhouse)</c:v>
                </c:pt>
                <c:pt idx="15">
                  <c:v>Misc Other (IT, Parking, etc)</c:v>
                </c:pt>
                <c:pt idx="16">
                  <c:v>American Rescue Act of 2021</c:v>
                </c:pt>
              </c:strCache>
            </c:strRef>
          </c:cat>
          <c:val>
            <c:numRef>
              <c:f>Sheet1!$B$86:$B$102</c:f>
              <c:numCache>
                <c:formatCode>_("$"* #,##0_);_("$"* \(#,##0\);_("$"* "-"??_);_(@_)</c:formatCode>
                <c:ptCount val="17"/>
                <c:pt idx="0">
                  <c:v>37259940.990000002</c:v>
                </c:pt>
                <c:pt idx="1">
                  <c:v>10294227.790000001</c:v>
                </c:pt>
                <c:pt idx="2">
                  <c:v>33289220.27</c:v>
                </c:pt>
                <c:pt idx="3">
                  <c:v>5154666.18</c:v>
                </c:pt>
                <c:pt idx="4">
                  <c:v>1278251.26</c:v>
                </c:pt>
                <c:pt idx="5">
                  <c:v>500000</c:v>
                </c:pt>
                <c:pt idx="6">
                  <c:v>467488.72000000003</c:v>
                </c:pt>
                <c:pt idx="7">
                  <c:v>382424.77</c:v>
                </c:pt>
                <c:pt idx="8">
                  <c:v>3952298.23</c:v>
                </c:pt>
                <c:pt idx="9">
                  <c:v>9994359.6600000001</c:v>
                </c:pt>
                <c:pt idx="10">
                  <c:v>4400057.63</c:v>
                </c:pt>
                <c:pt idx="11">
                  <c:v>6540062.7199999997</c:v>
                </c:pt>
                <c:pt idx="12">
                  <c:v>271666.05</c:v>
                </c:pt>
                <c:pt idx="13">
                  <c:v>647034.52</c:v>
                </c:pt>
                <c:pt idx="14">
                  <c:v>2493073.2000000002</c:v>
                </c:pt>
                <c:pt idx="15">
                  <c:v>1601434.6099999999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45-4EC2-802A-E3F004A959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4539599"/>
        <c:axId val="1"/>
      </c:barChart>
      <c:lineChart>
        <c:grouping val="standard"/>
        <c:varyColors val="0"/>
        <c:ser>
          <c:idx val="1"/>
          <c:order val="1"/>
          <c:tx>
            <c:strRef>
              <c:f>Sheet1!$C$85</c:f>
              <c:strCache>
                <c:ptCount val="1"/>
                <c:pt idx="0">
                  <c:v>Expense Budget</c:v>
                </c:pt>
              </c:strCache>
            </c:strRef>
          </c:tx>
          <c:spPr>
            <a:ln w="31750" cap="rnd">
              <a:solidFill>
                <a:srgbClr val="953735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rgbClr val="953735"/>
              </a:solidFill>
              <a:ln w="9525">
                <a:solidFill>
                  <a:srgbClr val="953735"/>
                </a:solidFill>
                <a:headEnd type="diamond"/>
              </a:ln>
              <a:effectLst/>
            </c:spPr>
          </c:marker>
          <c:cat>
            <c:strRef>
              <c:f>Sheet1!$A$86:$A$102</c:f>
              <c:strCache>
                <c:ptCount val="17"/>
                <c:pt idx="0">
                  <c:v>Streets</c:v>
                </c:pt>
                <c:pt idx="1">
                  <c:v>Bridges, Signals, Trails, Downtown, Riverwall</c:v>
                </c:pt>
                <c:pt idx="2">
                  <c:v>Flood Control System</c:v>
                </c:pt>
                <c:pt idx="3">
                  <c:v>Parks &amp; Recreation</c:v>
                </c:pt>
                <c:pt idx="4">
                  <c:v>Public Safety</c:v>
                </c:pt>
                <c:pt idx="5">
                  <c:v>Library</c:v>
                </c:pt>
                <c:pt idx="6">
                  <c:v>Facilities</c:v>
                </c:pt>
                <c:pt idx="7">
                  <c:v>ConnectCR</c:v>
                </c:pt>
                <c:pt idx="8">
                  <c:v>Water Pollution Control</c:v>
                </c:pt>
                <c:pt idx="9">
                  <c:v>Water</c:v>
                </c:pt>
                <c:pt idx="10">
                  <c:v>Storm Water</c:v>
                </c:pt>
                <c:pt idx="11">
                  <c:v>Sanitary Sewer</c:v>
                </c:pt>
                <c:pt idx="12">
                  <c:v>Transit</c:v>
                </c:pt>
                <c:pt idx="13">
                  <c:v>Golf</c:v>
                </c:pt>
                <c:pt idx="14">
                  <c:v>Entertainment Venues (Ice Arena, Paramount, Alliant Powerhouse)</c:v>
                </c:pt>
                <c:pt idx="15">
                  <c:v>Misc Other (IT, Parking, etc)</c:v>
                </c:pt>
                <c:pt idx="16">
                  <c:v>American Rescue Act of 2021</c:v>
                </c:pt>
              </c:strCache>
            </c:strRef>
          </c:cat>
          <c:val>
            <c:numRef>
              <c:f>Sheet1!$C$86:$C$102</c:f>
              <c:numCache>
                <c:formatCode>_("$"* #,##0_);_("$"* \(#,##0\);_("$"* "-"??_);_(@_)</c:formatCode>
                <c:ptCount val="17"/>
                <c:pt idx="0">
                  <c:v>50441132.289999999</c:v>
                </c:pt>
                <c:pt idx="1">
                  <c:v>13758047.580000002</c:v>
                </c:pt>
                <c:pt idx="2">
                  <c:v>40838662.689999998</c:v>
                </c:pt>
                <c:pt idx="3">
                  <c:v>6053515.1299999999</c:v>
                </c:pt>
                <c:pt idx="4">
                  <c:v>1933352.42</c:v>
                </c:pt>
                <c:pt idx="5">
                  <c:v>500000</c:v>
                </c:pt>
                <c:pt idx="6">
                  <c:v>2100600</c:v>
                </c:pt>
                <c:pt idx="7">
                  <c:v>1370000</c:v>
                </c:pt>
                <c:pt idx="8">
                  <c:v>5014893</c:v>
                </c:pt>
                <c:pt idx="9">
                  <c:v>14968316.15</c:v>
                </c:pt>
                <c:pt idx="10">
                  <c:v>6320027</c:v>
                </c:pt>
                <c:pt idx="11">
                  <c:v>10538337</c:v>
                </c:pt>
                <c:pt idx="12">
                  <c:v>4341614.66</c:v>
                </c:pt>
                <c:pt idx="13">
                  <c:v>580000</c:v>
                </c:pt>
                <c:pt idx="14">
                  <c:v>3222591.52</c:v>
                </c:pt>
                <c:pt idx="15">
                  <c:v>3765490.7199999988</c:v>
                </c:pt>
                <c:pt idx="16">
                  <c:v>23000000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45-4EC2-802A-E3F004A959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4539599"/>
        <c:axId val="1"/>
      </c:lineChart>
      <c:catAx>
        <c:axId val="10945395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4539599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7554315359702841"/>
          <c:y val="0.92203591770945648"/>
          <c:w val="0.5892005955395927"/>
          <c:h val="7.7309330109669894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59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 cap="flat" cmpd="sng" algn="ctr">
      <a:solidFill>
        <a:srgbClr val="E6E6E6"/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861E3B4-6417-8B4B-B795-AA9BE804F4FF}" type="datetimeFigureOut">
              <a:rPr lang="en-US" smtClean="0"/>
              <a:t>9/30/2021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8143353-D6DE-8D40-9A74-9B19956FCC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2735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BADFC58-1D98-CA47-BC75-F5B3FA40F3BD}" type="datetimeFigureOut">
              <a:rPr lang="en-US" smtClean="0"/>
              <a:t>9/30/2021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7BF6F1-0B67-7A42-9EF6-CC231C948E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46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00400"/>
            <a:ext cx="6553200" cy="990600"/>
          </a:xfrm>
          <a:prstGeom prst="rect">
            <a:avLst/>
          </a:prstGeom>
        </p:spPr>
        <p:txBody>
          <a:bodyPr/>
          <a:lstStyle>
            <a:lvl1pPr algn="l">
              <a:defRPr b="0" i="0">
                <a:solidFill>
                  <a:schemeClr val="bg1"/>
                </a:solidFill>
                <a:latin typeface="+mj-lt"/>
                <a:cs typeface="Corbe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91000"/>
            <a:ext cx="6553200" cy="1600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00B456"/>
                </a:solidFill>
                <a:latin typeface="+mn-lt"/>
                <a:cs typeface="Cambr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10629"/>
      </p:ext>
    </p:extLst>
  </p:cSld>
  <p:clrMapOvr>
    <a:masterClrMapping/>
  </p:clrMapOvr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8229600" cy="2209800"/>
          </a:xfrm>
        </p:spPr>
        <p:txBody>
          <a:bodyPr/>
          <a:lstStyle>
            <a:lvl1pPr algn="ctr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989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SzPct val="75000"/>
              <a:buFont typeface="Arial"/>
              <a:buChar char="•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752600" y="6400800"/>
            <a:ext cx="426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16675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0447C9AA-F1D7-9249-B56D-F477BA4F49BE}" type="datetime1">
              <a:rPr lang="en-US" smtClean="0"/>
              <a:t>9/30/2021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22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752600" y="6400800"/>
            <a:ext cx="426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16675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0447C9AA-F1D7-9249-B56D-F477BA4F49BE}" type="datetime1">
              <a:rPr lang="en-US" smtClean="0"/>
              <a:t>9/30/2021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982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752600" y="6400800"/>
            <a:ext cx="426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416675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0447C9AA-F1D7-9249-B56D-F477BA4F49BE}" type="datetime1">
              <a:rPr lang="en-US" smtClean="0"/>
              <a:t>9/30/2021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321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3A3A3A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1752600" y="6400800"/>
            <a:ext cx="426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1"/>
          </p:nvPr>
        </p:nvSpPr>
        <p:spPr>
          <a:xfrm>
            <a:off x="228600" y="6416675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0447C9AA-F1D7-9249-B56D-F477BA4F49BE}" type="datetime1">
              <a:rPr lang="en-US" smtClean="0"/>
              <a:t>9/30/2021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465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752600" y="6400800"/>
            <a:ext cx="426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16675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0447C9AA-F1D7-9249-B56D-F477BA4F49BE}" type="datetime1">
              <a:rPr lang="en-US" smtClean="0"/>
              <a:t>9/30/2021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706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752600" y="6400800"/>
            <a:ext cx="426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16675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0447C9AA-F1D7-9249-B56D-F477BA4F49BE}" type="datetime1">
              <a:rPr lang="en-US" smtClean="0"/>
              <a:t>9/30/2021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836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752600" y="6400800"/>
            <a:ext cx="426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416675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0447C9AA-F1D7-9249-B56D-F477BA4F49BE}" type="datetime1">
              <a:rPr lang="en-US" smtClean="0"/>
              <a:t>9/30/2021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5444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752600" y="6400800"/>
            <a:ext cx="426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416675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0447C9AA-F1D7-9249-B56D-F477BA4F49BE}" type="datetime1">
              <a:rPr lang="en-US" smtClean="0"/>
              <a:t>9/30/2021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876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595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752600" y="6400800"/>
            <a:ext cx="426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16675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0447C9AA-F1D7-9249-B56D-F477BA4F49BE}" type="datetime1">
              <a:rPr lang="en-US" smtClean="0"/>
              <a:t>9/30/2021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1394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8229600" cy="2209800"/>
          </a:xfrm>
        </p:spPr>
        <p:txBody>
          <a:bodyPr/>
          <a:lstStyle>
            <a:lvl1pPr algn="ctr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752600" y="6400800"/>
            <a:ext cx="426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16675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0447C9AA-F1D7-9249-B56D-F477BA4F49BE}" type="datetime1">
              <a:rPr lang="en-US" smtClean="0"/>
              <a:t>9/30/2021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06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752600" y="6400800"/>
            <a:ext cx="426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416675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0447C9AA-F1D7-9249-B56D-F477BA4F49BE}" type="datetime1">
              <a:rPr lang="en-US" smtClean="0"/>
              <a:t>9/30/2021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53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3A3A3A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1752600" y="6400800"/>
            <a:ext cx="426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1"/>
          </p:nvPr>
        </p:nvSpPr>
        <p:spPr>
          <a:xfrm>
            <a:off x="228600" y="6416675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0447C9AA-F1D7-9249-B56D-F477BA4F49BE}" type="datetime1">
              <a:rPr lang="en-US" smtClean="0"/>
              <a:t>9/30/2021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73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752600" y="6400800"/>
            <a:ext cx="426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16675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0447C9AA-F1D7-9249-B56D-F477BA4F49BE}" type="datetime1">
              <a:rPr lang="en-US" smtClean="0"/>
              <a:t>9/30/2021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88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752600" y="6400800"/>
            <a:ext cx="426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16675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0447C9AA-F1D7-9249-B56D-F477BA4F49BE}" type="datetime1">
              <a:rPr lang="en-US" smtClean="0"/>
              <a:t>9/30/2021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22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752600" y="6400800"/>
            <a:ext cx="426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416675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0447C9AA-F1D7-9249-B56D-F477BA4F49BE}" type="datetime1">
              <a:rPr lang="en-US" smtClean="0"/>
              <a:t>9/30/2021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64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752600" y="6400800"/>
            <a:ext cx="426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416675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0447C9AA-F1D7-9249-B56D-F477BA4F49BE}" type="datetime1">
              <a:rPr lang="en-US" smtClean="0"/>
              <a:t>9/30/2021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3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14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88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Interior Slide 1.jp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752600" y="6400800"/>
            <a:ext cx="464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16675"/>
            <a:ext cx="914400" cy="365125"/>
          </a:xfrm>
          <a:prstGeom prst="rect">
            <a:avLst/>
          </a:prstGeom>
        </p:spPr>
        <p:txBody>
          <a:bodyPr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0447C9AA-F1D7-9249-B56D-F477BA4F49BE}" type="datetime1">
              <a:rPr lang="en-US" smtClean="0"/>
              <a:t>9/30/2021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83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95" r:id="rId9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44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3200" kern="1200">
          <a:solidFill>
            <a:schemeClr val="bg2">
              <a:lumMod val="25000"/>
            </a:schemeClr>
          </a:solidFill>
          <a:latin typeface="+mn-lt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SzPct val="75000"/>
        <a:buFont typeface="Arial"/>
        <a:buChar char="•"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Tx/>
        <a:buSzPct val="75000"/>
        <a:buFont typeface="Wingdings" charset="2"/>
        <a:buChar char="§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Interior Slide 2.jp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752600" y="6400800"/>
            <a:ext cx="426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16675"/>
            <a:ext cx="914400" cy="365125"/>
          </a:xfrm>
          <a:prstGeom prst="rect">
            <a:avLst/>
          </a:prstGeom>
        </p:spPr>
        <p:txBody>
          <a:bodyPr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0447C9AA-F1D7-9249-B56D-F477BA4F49BE}" type="datetime1">
              <a:rPr lang="en-US" smtClean="0"/>
              <a:t>9/30/2021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59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44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3200" kern="1200">
          <a:solidFill>
            <a:schemeClr val="bg2">
              <a:lumMod val="25000"/>
            </a:schemeClr>
          </a:solidFill>
          <a:latin typeface="+mn-lt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SzPct val="75000"/>
        <a:buFont typeface="Arial"/>
        <a:buChar char="•"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SzPct val="75000"/>
        <a:buFont typeface="Wingdings" charset="2"/>
        <a:buChar char="§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losing Slid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Closing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461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ctr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Cambria"/>
        </a:defRPr>
      </a:lvl1pPr>
      <a:lvl2pPr marL="0" indent="0" algn="ctr" defTabSz="457200" rtl="0" eaLnBrk="1" latinLnBrk="0" hangingPunct="1">
        <a:spcBef>
          <a:spcPct val="20000"/>
        </a:spcBef>
        <a:buFont typeface="Arial"/>
        <a:buNone/>
        <a:defRPr sz="1400" b="0" i="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0" indent="0" algn="ctr" defTabSz="457200" rtl="0" eaLnBrk="1" latinLnBrk="0" hangingPunct="1">
        <a:spcBef>
          <a:spcPct val="20000"/>
        </a:spcBef>
        <a:buFont typeface="Arial"/>
        <a:buNone/>
        <a:defRPr sz="1400" i="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0" indent="0" algn="ctr" defTabSz="457200" rtl="0" eaLnBrk="1" latinLnBrk="0" hangingPunct="1">
        <a:spcBef>
          <a:spcPct val="20000"/>
        </a:spcBef>
        <a:buFont typeface="Arial"/>
        <a:buNone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c.drew@cedar-rapids.org" TargetMode="Externa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Fiscal Year 2021 </a:t>
            </a:r>
            <a:br>
              <a:rPr lang="en-US" dirty="0"/>
            </a:br>
            <a:r>
              <a:rPr lang="en-US" dirty="0"/>
              <a:t>Financial Recap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4648200"/>
            <a:ext cx="6553200" cy="114300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July 2020 – June 2021</a:t>
            </a:r>
          </a:p>
        </p:txBody>
      </p:sp>
    </p:spTree>
    <p:extLst>
      <p:ext uri="{BB962C8B-B14F-4D97-AF65-F5344CB8AC3E}">
        <p14:creationId xmlns:p14="http://schemas.microsoft.com/office/powerpoint/2010/main" val="2885867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31044-8BEC-41C4-A751-78DD8626B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57200"/>
            <a:ext cx="8458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Property insurance claim information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FF342-B131-4269-9ED1-5031EFC81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600" dirty="0"/>
              <a:t>Range of magnitude of damages: 		$12-15M</a:t>
            </a:r>
          </a:p>
          <a:p>
            <a:pPr marL="0" indent="0">
              <a:buNone/>
            </a:pPr>
            <a:r>
              <a:rPr lang="en-US" sz="3600" dirty="0"/>
              <a:t>Expenses turned in to-date: 				$9.6M</a:t>
            </a:r>
          </a:p>
          <a:p>
            <a:pPr marL="0" indent="0">
              <a:buNone/>
            </a:pPr>
            <a:r>
              <a:rPr lang="en-US" sz="3600" dirty="0"/>
              <a:t>Received from insurance to-date: 		$5M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200" b="1" dirty="0"/>
              <a:t>Status of claim:  </a:t>
            </a:r>
            <a:r>
              <a:rPr lang="en-US" sz="3200" dirty="0"/>
              <a:t>The forensic accountant division of Sedgwick is working through the supporting documentation for the expenses turned in to-date.  </a:t>
            </a:r>
          </a:p>
          <a:p>
            <a:r>
              <a:rPr lang="en-US" sz="3200" dirty="0"/>
              <a:t>Once the combined claim detail with supporting vouchers is complete Sedgwick will have a third party building consultant review the scope of work for approval. </a:t>
            </a:r>
          </a:p>
          <a:p>
            <a:r>
              <a:rPr lang="en-US" sz="3200" dirty="0"/>
              <a:t>If there are any missing documents or more documentation is needed the details will be requested.</a:t>
            </a:r>
          </a:p>
          <a:p>
            <a:r>
              <a:rPr lang="en-US" sz="3200" dirty="0"/>
              <a:t>A request for payment will be made to the insurers based on the approvals from the building consultants and estimate of outstanding projects.</a:t>
            </a:r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3FDE9E-1B2C-416A-8121-EE5EA6BE9C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E52D2-E860-473D-B9A3-43B28F9647C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447C9AA-F1D7-9249-B56D-F477BA4F49BE}" type="datetime1">
              <a:rPr lang="en-US" smtClean="0"/>
              <a:t>9/30/2021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62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59584-009B-45D4-8372-AA3357E2C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11669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Open projects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ECDDF-4908-4A90-A48A-59875B84CD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843F67-B548-455F-840C-780325E3BCC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447C9AA-F1D7-9249-B56D-F477BA4F49BE}" type="datetime1">
              <a:rPr lang="en-US" smtClean="0"/>
              <a:t>9/30/2021</a:t>
            </a:fld>
            <a:endParaRPr lang="en-US" dirty="0"/>
          </a:p>
        </p:txBody>
      </p:sp>
      <p:graphicFrame>
        <p:nvGraphicFramePr>
          <p:cNvPr id="6" name="Content Placeholder 1">
            <a:extLst>
              <a:ext uri="{FF2B5EF4-FFF2-40B4-BE49-F238E27FC236}">
                <a16:creationId xmlns:a16="http://schemas.microsoft.com/office/drawing/2014/main" id="{B633BFB1-BF7F-4F9E-B4BD-8FD0D103EF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801067"/>
              </p:ext>
            </p:extLst>
          </p:nvPr>
        </p:nvGraphicFramePr>
        <p:xfrm>
          <a:off x="457200" y="1066798"/>
          <a:ext cx="8382000" cy="5295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7642">
                  <a:extLst>
                    <a:ext uri="{9D8B030D-6E8A-4147-A177-3AD203B41FA5}">
                      <a16:colId xmlns:a16="http://schemas.microsoft.com/office/drawing/2014/main" val="774739119"/>
                    </a:ext>
                  </a:extLst>
                </a:gridCol>
                <a:gridCol w="790754">
                  <a:extLst>
                    <a:ext uri="{9D8B030D-6E8A-4147-A177-3AD203B41FA5}">
                      <a16:colId xmlns:a16="http://schemas.microsoft.com/office/drawing/2014/main" val="28848249"/>
                    </a:ext>
                  </a:extLst>
                </a:gridCol>
                <a:gridCol w="1470804">
                  <a:extLst>
                    <a:ext uri="{9D8B030D-6E8A-4147-A177-3AD203B41FA5}">
                      <a16:colId xmlns:a16="http://schemas.microsoft.com/office/drawing/2014/main" val="122353544"/>
                    </a:ext>
                  </a:extLst>
                </a:gridCol>
                <a:gridCol w="1412522">
                  <a:extLst>
                    <a:ext uri="{9D8B030D-6E8A-4147-A177-3AD203B41FA5}">
                      <a16:colId xmlns:a16="http://schemas.microsoft.com/office/drawing/2014/main" val="1581382515"/>
                    </a:ext>
                  </a:extLst>
                </a:gridCol>
                <a:gridCol w="1940278">
                  <a:extLst>
                    <a:ext uri="{9D8B030D-6E8A-4147-A177-3AD203B41FA5}">
                      <a16:colId xmlns:a16="http://schemas.microsoft.com/office/drawing/2014/main" val="2445273897"/>
                    </a:ext>
                  </a:extLst>
                </a:gridCol>
              </a:tblGrid>
              <a:tr h="591831">
                <a:tc>
                  <a:txBody>
                    <a:bodyPr/>
                    <a:lstStyle/>
                    <a:p>
                      <a:r>
                        <a:rPr lang="en-US" sz="1600" dirty="0"/>
                        <a:t>Project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Dept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Award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Est. of open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205281"/>
                  </a:ext>
                </a:extLst>
              </a:tr>
              <a:tr h="264767">
                <a:tc>
                  <a:txBody>
                    <a:bodyPr/>
                    <a:lstStyle/>
                    <a:p>
                      <a:r>
                        <a:rPr lang="en-US" sz="1100" dirty="0"/>
                        <a:t>Architectural Services Ellis</a:t>
                      </a:r>
                      <a:r>
                        <a:rPr lang="en-US" sz="1100" baseline="0" dirty="0"/>
                        <a:t> Golf Clubhouse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Golf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OPN</a:t>
                      </a:r>
                      <a:r>
                        <a:rPr lang="en-US" sz="1100" baseline="0" dirty="0"/>
                        <a:t> Architects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Ongoing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345324"/>
                  </a:ext>
                </a:extLst>
              </a:tr>
              <a:tr h="264767">
                <a:tc>
                  <a:txBody>
                    <a:bodyPr/>
                    <a:lstStyle/>
                    <a:p>
                      <a:r>
                        <a:rPr lang="en-US" sz="1100" dirty="0"/>
                        <a:t>Modular Office Trailer Rental at Ellis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Golf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Pac-Van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$6,000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Ongoing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964494"/>
                  </a:ext>
                </a:extLst>
              </a:tr>
              <a:tr h="436086">
                <a:tc>
                  <a:txBody>
                    <a:bodyPr/>
                    <a:lstStyle/>
                    <a:p>
                      <a:r>
                        <a:rPr lang="en-US" sz="1100" dirty="0"/>
                        <a:t>Ellis Clubhouse</a:t>
                      </a:r>
                      <a:r>
                        <a:rPr lang="en-US" sz="1100" baseline="0" dirty="0"/>
                        <a:t> Replacement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Golf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$650,000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Replacement includes enhancements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395871"/>
                  </a:ext>
                </a:extLst>
              </a:tr>
              <a:tr h="264767">
                <a:tc>
                  <a:txBody>
                    <a:bodyPr/>
                    <a:lstStyle/>
                    <a:p>
                      <a:r>
                        <a:rPr lang="en-US" sz="1100" dirty="0"/>
                        <a:t>CM Services for Ellis Golf Clubhouse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Golf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Ryan Companies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$228,000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Contract</a:t>
                      </a:r>
                      <a:r>
                        <a:rPr lang="en-US" sz="1100" baseline="0" dirty="0"/>
                        <a:t> in progress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425760"/>
                  </a:ext>
                </a:extLst>
              </a:tr>
              <a:tr h="264767">
                <a:tc>
                  <a:txBody>
                    <a:bodyPr/>
                    <a:lstStyle/>
                    <a:p>
                      <a:r>
                        <a:rPr lang="en-US" sz="1100" dirty="0"/>
                        <a:t>Seminole</a:t>
                      </a:r>
                      <a:r>
                        <a:rPr lang="en-US" sz="1100" baseline="0" dirty="0"/>
                        <a:t> Valley Farm House Roof Repairs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 &amp; V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$22,800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260716"/>
                  </a:ext>
                </a:extLst>
              </a:tr>
              <a:tr h="778725">
                <a:tc>
                  <a:txBody>
                    <a:bodyPr/>
                    <a:lstStyle/>
                    <a:p>
                      <a:r>
                        <a:rPr lang="en-US" sz="1100" dirty="0"/>
                        <a:t>City</a:t>
                      </a:r>
                      <a:r>
                        <a:rPr lang="en-US" sz="1100" baseline="0" dirty="0"/>
                        <a:t> Services Center roof repairs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Facility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Advance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$300,00</a:t>
                      </a:r>
                      <a:r>
                        <a:rPr lang="en-US" sz="1100" baseline="0" dirty="0"/>
                        <a:t>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20% of the work has been completed,</a:t>
                      </a:r>
                      <a:r>
                        <a:rPr lang="en-US" sz="1100" baseline="0" dirty="0"/>
                        <a:t> roof top units complete and roof and steel structure are left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415047"/>
                  </a:ext>
                </a:extLst>
              </a:tr>
              <a:tr h="607406">
                <a:tc>
                  <a:txBody>
                    <a:bodyPr/>
                    <a:lstStyle/>
                    <a:p>
                      <a:r>
                        <a:rPr lang="en-US" sz="1100" dirty="0"/>
                        <a:t>Building</a:t>
                      </a:r>
                      <a:r>
                        <a:rPr lang="en-US" sz="1100" baseline="0" dirty="0"/>
                        <a:t> 16 roof repairs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Facility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Foresure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$353,000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75% of repair work is complete, vents and electrical scheduled for October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337008"/>
                  </a:ext>
                </a:extLst>
              </a:tr>
              <a:tr h="436086">
                <a:tc>
                  <a:txBody>
                    <a:bodyPr/>
                    <a:lstStyle/>
                    <a:p>
                      <a:r>
                        <a:rPr lang="en-US" sz="1100" dirty="0"/>
                        <a:t>Fire Station</a:t>
                      </a:r>
                      <a:r>
                        <a:rPr lang="en-US" sz="1100" baseline="0" dirty="0"/>
                        <a:t> 4 electrical box and generator panel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Facility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$9,000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551213"/>
                  </a:ext>
                </a:extLst>
              </a:tr>
              <a:tr h="607406">
                <a:tc>
                  <a:txBody>
                    <a:bodyPr/>
                    <a:lstStyle/>
                    <a:p>
                      <a:r>
                        <a:rPr lang="en-US" sz="1100" dirty="0"/>
                        <a:t>Parks Roof</a:t>
                      </a:r>
                      <a:r>
                        <a:rPr lang="en-US" sz="1100" baseline="0" dirty="0"/>
                        <a:t> Repairs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Facility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$2.4M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Specifications</a:t>
                      </a:r>
                      <a:r>
                        <a:rPr lang="en-US" sz="1100" baseline="0" dirty="0"/>
                        <a:t> are 75% complete and bid for repairs to go out in November 2021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34952"/>
                  </a:ext>
                </a:extLst>
              </a:tr>
              <a:tr h="778725">
                <a:tc>
                  <a:txBody>
                    <a:bodyPr/>
                    <a:lstStyle/>
                    <a:p>
                      <a:r>
                        <a:rPr lang="en-US" sz="1100" dirty="0"/>
                        <a:t>Concrete Repairs to Parks Facilities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Facility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$350,000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Specifications are</a:t>
                      </a:r>
                      <a:r>
                        <a:rPr lang="en-US" sz="1100" baseline="0" dirty="0"/>
                        <a:t> 50% complete and bid for repairs estimated to go out in November 2021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210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024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65993"/>
            <a:ext cx="7772400" cy="1041506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Open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5258D-F8D1-45A2-A126-608609E30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9600" y="45720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  <a:latin typeface="+mj-lt"/>
              </a:rPr>
              <a:t>Presented by: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4972110"/>
            <a:ext cx="2895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Yvonne Aubrey</a:t>
            </a:r>
            <a:endParaRPr lang="en-US" sz="1600" b="1" i="1" dirty="0">
              <a:solidFill>
                <a:schemeClr val="bg1"/>
              </a:solidFill>
            </a:endParaRPr>
          </a:p>
          <a:p>
            <a:r>
              <a:rPr lang="en-US" sz="1400" i="1" dirty="0">
                <a:solidFill>
                  <a:schemeClr val="bg1"/>
                </a:solidFill>
              </a:rPr>
              <a:t>Risk Manager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y.aubrey@cedar-rapids.org</a:t>
            </a:r>
            <a:endParaRPr lang="en-US" sz="1400" dirty="0">
              <a:solidFill>
                <a:schemeClr val="accent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319-286-5008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1" y="1397000"/>
          <a:ext cx="8381999" cy="2907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799">
                  <a:extLst>
                    <a:ext uri="{9D8B030D-6E8A-4147-A177-3AD203B41FA5}">
                      <a16:colId xmlns:a16="http://schemas.microsoft.com/office/drawing/2014/main" val="1072085063"/>
                    </a:ext>
                  </a:extLst>
                </a:gridCol>
                <a:gridCol w="915150">
                  <a:extLst>
                    <a:ext uri="{9D8B030D-6E8A-4147-A177-3AD203B41FA5}">
                      <a16:colId xmlns:a16="http://schemas.microsoft.com/office/drawing/2014/main" val="1105249818"/>
                    </a:ext>
                  </a:extLst>
                </a:gridCol>
                <a:gridCol w="1436882">
                  <a:extLst>
                    <a:ext uri="{9D8B030D-6E8A-4147-A177-3AD203B41FA5}">
                      <a16:colId xmlns:a16="http://schemas.microsoft.com/office/drawing/2014/main" val="318670172"/>
                    </a:ext>
                  </a:extLst>
                </a:gridCol>
                <a:gridCol w="1457968">
                  <a:extLst>
                    <a:ext uri="{9D8B030D-6E8A-4147-A177-3AD203B41FA5}">
                      <a16:colId xmlns:a16="http://schemas.microsoft.com/office/drawing/2014/main" val="237723569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90747347"/>
                    </a:ext>
                  </a:extLst>
                </a:gridCol>
              </a:tblGrid>
              <a:tr h="569329">
                <a:tc>
                  <a:txBody>
                    <a:bodyPr/>
                    <a:lstStyle/>
                    <a:p>
                      <a:r>
                        <a:rPr lang="en-US" sz="1600" dirty="0"/>
                        <a:t>Project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Dept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Award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Est. of open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892284"/>
                  </a:ext>
                </a:extLst>
              </a:tr>
              <a:tr h="419506">
                <a:tc>
                  <a:txBody>
                    <a:bodyPr/>
                    <a:lstStyle/>
                    <a:p>
                      <a:r>
                        <a:rPr lang="en-US" sz="1100" dirty="0"/>
                        <a:t>Fire Station</a:t>
                      </a:r>
                      <a:r>
                        <a:rPr lang="en-US" sz="1100" baseline="0" dirty="0"/>
                        <a:t> 2 – shed rebuild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Facility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$22,000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Bids</a:t>
                      </a:r>
                      <a:r>
                        <a:rPr lang="en-US" sz="1100" baseline="0" dirty="0"/>
                        <a:t> for work are in and contract is being let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563380"/>
                  </a:ext>
                </a:extLst>
              </a:tr>
              <a:tr h="584312">
                <a:tc>
                  <a:txBody>
                    <a:bodyPr/>
                    <a:lstStyle/>
                    <a:p>
                      <a:r>
                        <a:rPr lang="en-US" sz="1100" dirty="0"/>
                        <a:t>J Avenue</a:t>
                      </a:r>
                      <a:r>
                        <a:rPr lang="en-US" sz="1100" baseline="0" dirty="0"/>
                        <a:t> tower roof replacement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Advance Building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$67,000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Waiting on materials, scheduled to start November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76047"/>
                  </a:ext>
                </a:extLst>
              </a:tr>
              <a:tr h="584312">
                <a:tc>
                  <a:txBody>
                    <a:bodyPr/>
                    <a:lstStyle/>
                    <a:p>
                      <a:r>
                        <a:rPr lang="en-US" sz="1100" dirty="0"/>
                        <a:t>WPC Final Lift building roof replacement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Contractor</a:t>
                      </a:r>
                      <a:r>
                        <a:rPr lang="en-US" sz="1100" baseline="0" dirty="0"/>
                        <a:t> limited interest, on hold waiting on materials and contractor market to correct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837100"/>
                  </a:ext>
                </a:extLst>
              </a:tr>
              <a:tr h="356371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721250"/>
                  </a:ext>
                </a:extLst>
              </a:tr>
              <a:tr h="356371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$4.6M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752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037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 Highlights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656561"/>
              </p:ext>
            </p:extLst>
          </p:nvPr>
        </p:nvGraphicFramePr>
        <p:xfrm>
          <a:off x="152400" y="1524000"/>
          <a:ext cx="8776781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639098" imgH="1790764" progId="Excel.Sheet.8">
                  <p:embed/>
                </p:oleObj>
              </mc:Choice>
              <mc:Fallback>
                <p:oleObj name="Worksheet" r:id="rId2" imgW="7639098" imgH="179076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2400" y="1524000"/>
                        <a:ext cx="8776781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8761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Fund Update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General fund ended fiscal year with $1.7M  surplus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Key reasons:</a:t>
            </a:r>
          </a:p>
          <a:p>
            <a:r>
              <a:rPr lang="en-US" dirty="0"/>
              <a:t>Revenue received in excess of budget and revenue from CARES funding</a:t>
            </a:r>
          </a:p>
          <a:p>
            <a:r>
              <a:rPr lang="en-US" dirty="0"/>
              <a:t>Underspending budget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4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Golf Operations Update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Golf operations ended year with $15K loss (funded by a transfer from the general fund)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Mini golf – Fiscal year review</a:t>
            </a:r>
          </a:p>
          <a:p>
            <a:pPr lvl="1"/>
            <a:r>
              <a:rPr lang="en-US" dirty="0"/>
              <a:t>Revenue $47K</a:t>
            </a:r>
          </a:p>
          <a:p>
            <a:pPr lvl="1"/>
            <a:r>
              <a:rPr lang="en-US" dirty="0"/>
              <a:t>Expenses $6,500 (includes set aside of 5% of gross revenue for future capital needs</a:t>
            </a:r>
          </a:p>
          <a:p>
            <a:pPr lvl="1"/>
            <a:r>
              <a:rPr lang="en-US" dirty="0"/>
              <a:t>Ended with $41K surplus that helped offset overall golf operating loss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471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Funding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City received $25.1M in FY 2021 from external entities to fund COVID-19 impacts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$14.1M from American Rescue Plan of 2021</a:t>
            </a:r>
          </a:p>
          <a:p>
            <a:r>
              <a:rPr lang="en-US" dirty="0"/>
              <a:t>$3.2M from State of Iowa in COVID-19 relief funds</a:t>
            </a:r>
          </a:p>
        </p:txBody>
      </p:sp>
    </p:spTree>
    <p:extLst>
      <p:ext uri="{BB962C8B-B14F-4D97-AF65-F5344CB8AC3E}">
        <p14:creationId xmlns:p14="http://schemas.microsoft.com/office/powerpoint/2010/main" val="3457179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Improvement Projects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7304688"/>
              </p:ext>
            </p:extLst>
          </p:nvPr>
        </p:nvGraphicFramePr>
        <p:xfrm>
          <a:off x="542925" y="1447800"/>
          <a:ext cx="8143875" cy="4591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5875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45720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  <a:latin typeface="+mj-lt"/>
              </a:rPr>
              <a:t>Presented by: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4972110"/>
            <a:ext cx="2895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Casey Drew</a:t>
            </a:r>
            <a:endParaRPr lang="en-US" sz="1600" b="1" i="1" dirty="0">
              <a:solidFill>
                <a:schemeClr val="bg1"/>
              </a:solidFill>
            </a:endParaRPr>
          </a:p>
          <a:p>
            <a:r>
              <a:rPr lang="en-US" sz="1400" i="1" dirty="0">
                <a:solidFill>
                  <a:schemeClr val="bg1"/>
                </a:solidFill>
              </a:rPr>
              <a:t>Finance Director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  <a:hlinkClick r:id="rId2"/>
              </a:rPr>
              <a:t>c.drew@cedar-rapids.org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319-286-5824</a:t>
            </a:r>
          </a:p>
        </p:txBody>
      </p:sp>
    </p:spTree>
    <p:extLst>
      <p:ext uri="{BB962C8B-B14F-4D97-AF65-F5344CB8AC3E}">
        <p14:creationId xmlns:p14="http://schemas.microsoft.com/office/powerpoint/2010/main" val="4094550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B41F5-689B-4D05-A84F-5003A15C4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FEMA Status - Derecho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E30FE-E5C4-4792-9359-2E7A71B73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City broke out 19 total damages or projects with FEMA</a:t>
            </a:r>
          </a:p>
          <a:p>
            <a:pPr lvl="1"/>
            <a:r>
              <a:rPr lang="en-US" sz="1800" dirty="0"/>
              <a:t>2 projects are pending the City to provide information to FEMA</a:t>
            </a:r>
          </a:p>
          <a:p>
            <a:pPr lvl="1"/>
            <a:r>
              <a:rPr lang="en-US" sz="1800" dirty="0"/>
              <a:t>2 projects are in the process of FEMA reviewing initial information </a:t>
            </a:r>
          </a:p>
          <a:p>
            <a:pPr lvl="1"/>
            <a:r>
              <a:rPr lang="en-US" sz="1800" dirty="0"/>
              <a:t>7 projects have been written and pending FEMA’s review process ($57.6M)</a:t>
            </a:r>
          </a:p>
          <a:p>
            <a:pPr lvl="1"/>
            <a:r>
              <a:rPr lang="en-US" sz="1800" dirty="0"/>
              <a:t>2 projects in FEMA or State’s final review ($38k)</a:t>
            </a:r>
          </a:p>
          <a:p>
            <a:pPr lvl="1"/>
            <a:r>
              <a:rPr lang="en-US" sz="1800" dirty="0"/>
              <a:t>6 obligated ($3.7M)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2400" dirty="0"/>
              <a:t>Estimated FEMA eligible expenses is $74.9M</a:t>
            </a:r>
          </a:p>
          <a:p>
            <a:pPr lvl="1"/>
            <a:r>
              <a:rPr lang="en-US" sz="1800" dirty="0"/>
              <a:t>City responsible for 15% or $11.3M</a:t>
            </a:r>
          </a:p>
          <a:p>
            <a:pPr lvl="1"/>
            <a:r>
              <a:rPr lang="en-US" sz="1800" dirty="0"/>
              <a:t>To date City has received $252k from FEMA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376C30-CDCC-48D0-9B3D-386D3591BC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A45003-097D-49F2-A227-BEBE6E8924C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447C9AA-F1D7-9249-B56D-F477BA4F49BE}" type="datetime1">
              <a:rPr lang="en-US" smtClean="0"/>
              <a:t>9/30/2021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451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DF8C4-E2CA-445A-8B3B-3E5116B90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Risk/Safety Services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8CEA04-8187-4520-AD08-5EEFC631BE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Update on property insurance for Derecho damage to City buildings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32882"/>
      </p:ext>
    </p:extLst>
  </p:cSld>
  <p:clrMapOvr>
    <a:masterClrMapping/>
  </p:clrMapOvr>
</p:sld>
</file>

<file path=ppt/theme/theme1.xml><?xml version="1.0" encoding="utf-8"?>
<a:theme xmlns:a="http://schemas.openxmlformats.org/drawingml/2006/main" name="City of CR Presentation Template">
  <a:themeElements>
    <a:clrScheme name="CR Presentation">
      <a:dk1>
        <a:srgbClr val="393939"/>
      </a:dk1>
      <a:lt1>
        <a:sysClr val="window" lastClr="FFFFFF"/>
      </a:lt1>
      <a:dk2>
        <a:srgbClr val="00853F"/>
      </a:dk2>
      <a:lt2>
        <a:srgbClr val="E6E6E6"/>
      </a:lt2>
      <a:accent1>
        <a:srgbClr val="00B456"/>
      </a:accent1>
      <a:accent2>
        <a:srgbClr val="0075B4"/>
      </a:accent2>
      <a:accent3>
        <a:srgbClr val="89C649"/>
      </a:accent3>
      <a:accent4>
        <a:srgbClr val="40535E"/>
      </a:accent4>
      <a:accent5>
        <a:srgbClr val="00853F"/>
      </a:accent5>
      <a:accent6>
        <a:srgbClr val="F6BB1C"/>
      </a:accent6>
      <a:hlink>
        <a:srgbClr val="0075B4"/>
      </a:hlink>
      <a:folHlink>
        <a:srgbClr val="7F7F7F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ity of CR Presentation Template [Read-Only]" id="{002798D4-6A8D-4044-8DE5-FEBD8B7D4542}" vid="{778F6DB5-599C-460A-987E-A016EB6164BC}"/>
    </a:ext>
  </a:extLst>
</a:theme>
</file>

<file path=ppt/theme/theme2.xml><?xml version="1.0" encoding="utf-8"?>
<a:theme xmlns:a="http://schemas.openxmlformats.org/drawingml/2006/main" name="Interior_Tree">
  <a:themeElements>
    <a:clrScheme name="CR Presentation">
      <a:dk1>
        <a:srgbClr val="393939"/>
      </a:dk1>
      <a:lt1>
        <a:sysClr val="window" lastClr="FFFFFF"/>
      </a:lt1>
      <a:dk2>
        <a:srgbClr val="00853F"/>
      </a:dk2>
      <a:lt2>
        <a:srgbClr val="E6E6E6"/>
      </a:lt2>
      <a:accent1>
        <a:srgbClr val="00B456"/>
      </a:accent1>
      <a:accent2>
        <a:srgbClr val="0075B4"/>
      </a:accent2>
      <a:accent3>
        <a:srgbClr val="89C649"/>
      </a:accent3>
      <a:accent4>
        <a:srgbClr val="40535E"/>
      </a:accent4>
      <a:accent5>
        <a:srgbClr val="00853F"/>
      </a:accent5>
      <a:accent6>
        <a:srgbClr val="F6BB1C"/>
      </a:accent6>
      <a:hlink>
        <a:srgbClr val="0075B4"/>
      </a:hlink>
      <a:folHlink>
        <a:srgbClr val="7F7F7F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ity of CR Presentation Template [Read-Only]" id="{002798D4-6A8D-4044-8DE5-FEBD8B7D4542}" vid="{6265368B-ACE9-454C-9E04-2BCB82070339}"/>
    </a:ext>
  </a:extLst>
</a:theme>
</file>

<file path=ppt/theme/theme3.xml><?xml version="1.0" encoding="utf-8"?>
<a:theme xmlns:a="http://schemas.openxmlformats.org/drawingml/2006/main" name="Interior_Blank">
  <a:themeElements>
    <a:clrScheme name="CR Presentation">
      <a:dk1>
        <a:srgbClr val="393939"/>
      </a:dk1>
      <a:lt1>
        <a:sysClr val="window" lastClr="FFFFFF"/>
      </a:lt1>
      <a:dk2>
        <a:srgbClr val="00853F"/>
      </a:dk2>
      <a:lt2>
        <a:srgbClr val="E6E6E6"/>
      </a:lt2>
      <a:accent1>
        <a:srgbClr val="00B456"/>
      </a:accent1>
      <a:accent2>
        <a:srgbClr val="0075B4"/>
      </a:accent2>
      <a:accent3>
        <a:srgbClr val="89C649"/>
      </a:accent3>
      <a:accent4>
        <a:srgbClr val="40535E"/>
      </a:accent4>
      <a:accent5>
        <a:srgbClr val="00853F"/>
      </a:accent5>
      <a:accent6>
        <a:srgbClr val="F6BB1C"/>
      </a:accent6>
      <a:hlink>
        <a:srgbClr val="0075B4"/>
      </a:hlink>
      <a:folHlink>
        <a:srgbClr val="7F7F7F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ity of CR Presentation Template [Read-Only]" id="{002798D4-6A8D-4044-8DE5-FEBD8B7D4542}" vid="{9EAA2F5C-B955-4914-B6FE-949EDD9F7944}"/>
    </a:ext>
  </a:extLst>
</a:theme>
</file>

<file path=ppt/theme/theme4.xml><?xml version="1.0" encoding="utf-8"?>
<a:theme xmlns:a="http://schemas.openxmlformats.org/drawingml/2006/main" name="Closing">
  <a:themeElements>
    <a:clrScheme name="CR Presentation">
      <a:dk1>
        <a:srgbClr val="393939"/>
      </a:dk1>
      <a:lt1>
        <a:sysClr val="window" lastClr="FFFFFF"/>
      </a:lt1>
      <a:dk2>
        <a:srgbClr val="00853F"/>
      </a:dk2>
      <a:lt2>
        <a:srgbClr val="E6E6E6"/>
      </a:lt2>
      <a:accent1>
        <a:srgbClr val="00B456"/>
      </a:accent1>
      <a:accent2>
        <a:srgbClr val="0075B4"/>
      </a:accent2>
      <a:accent3>
        <a:srgbClr val="89C649"/>
      </a:accent3>
      <a:accent4>
        <a:srgbClr val="40535E"/>
      </a:accent4>
      <a:accent5>
        <a:srgbClr val="00853F"/>
      </a:accent5>
      <a:accent6>
        <a:srgbClr val="F6BB1C"/>
      </a:accent6>
      <a:hlink>
        <a:srgbClr val="0075B4"/>
      </a:hlink>
      <a:folHlink>
        <a:srgbClr val="7F7F7F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ity of CR Presentation Template [Read-Only]" id="{002798D4-6A8D-4044-8DE5-FEBD8B7D4542}" vid="{A5297C48-9348-4F09-8DA9-238DFD1E2F54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FY 2021 Presentation</Template>
  <TotalTime>38</TotalTime>
  <Words>656</Words>
  <Application>Microsoft Office PowerPoint</Application>
  <PresentationFormat>On-screen Show (4:3)</PresentationFormat>
  <Paragraphs>130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Cambria</vt:lpstr>
      <vt:lpstr>Wingdings</vt:lpstr>
      <vt:lpstr>City of CR Presentation Template</vt:lpstr>
      <vt:lpstr>Interior_Tree</vt:lpstr>
      <vt:lpstr>Interior_Blank</vt:lpstr>
      <vt:lpstr>Closing</vt:lpstr>
      <vt:lpstr>Worksheet</vt:lpstr>
      <vt:lpstr>Fiscal Year 2021  Financial Recap</vt:lpstr>
      <vt:lpstr>Revenue Highlights</vt:lpstr>
      <vt:lpstr>General Fund Update</vt:lpstr>
      <vt:lpstr>Golf Operations Update</vt:lpstr>
      <vt:lpstr>COVID-19 Funding</vt:lpstr>
      <vt:lpstr>Capital Improvement Projects</vt:lpstr>
      <vt:lpstr>Questions?</vt:lpstr>
      <vt:lpstr>FEMA Status - Derecho </vt:lpstr>
      <vt:lpstr>Risk/Safety Services</vt:lpstr>
      <vt:lpstr>Property insurance claim information</vt:lpstr>
      <vt:lpstr>Open projects</vt:lpstr>
      <vt:lpstr>Open projects</vt:lpstr>
    </vt:vector>
  </TitlesOfParts>
  <Company>City of Cedar Rapids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Year 2021  Financial Recap</dc:title>
  <dc:creator>Stiffler, Heidi J.</dc:creator>
  <cp:lastModifiedBy>Huls, Andrea K.</cp:lastModifiedBy>
  <cp:revision>5</cp:revision>
  <cp:lastPrinted>2021-09-30T14:15:00Z</cp:lastPrinted>
  <dcterms:created xsi:type="dcterms:W3CDTF">2021-09-30T14:00:37Z</dcterms:created>
  <dcterms:modified xsi:type="dcterms:W3CDTF">2021-09-30T15:38:51Z</dcterms:modified>
</cp:coreProperties>
</file>